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57" r:id="rId3"/>
    <p:sldId id="258" r:id="rId4"/>
    <p:sldId id="259" r:id="rId5"/>
    <p:sldId id="262" r:id="rId6"/>
    <p:sldId id="273" r:id="rId7"/>
    <p:sldId id="263" r:id="rId8"/>
    <p:sldId id="266" r:id="rId9"/>
    <p:sldId id="274" r:id="rId10"/>
    <p:sldId id="280" r:id="rId11"/>
    <p:sldId id="279" r:id="rId12"/>
    <p:sldId id="265" r:id="rId13"/>
    <p:sldId id="277" r:id="rId14"/>
    <p:sldId id="275" r:id="rId15"/>
    <p:sldId id="278" r:id="rId16"/>
    <p:sldId id="282" r:id="rId17"/>
    <p:sldId id="284" r:id="rId18"/>
    <p:sldId id="286" r:id="rId19"/>
    <p:sldId id="267" r:id="rId20"/>
    <p:sldId id="260" r:id="rId21"/>
    <p:sldId id="261" r:id="rId22"/>
    <p:sldId id="26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112" d="100"/>
          <a:sy n="112" d="100"/>
        </p:scale>
        <p:origin x="26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971A9E-30A2-484C-9749-983445662DC8}" type="datetimeFigureOut">
              <a:rPr lang="en-US"/>
              <a:t>12/10/2015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10C18A-39A5-4305-A99E-C4E202A65F49}" type="slidenum">
              <a:rPr lang="en-US"/>
              <a:t>‹#›</a:t>
            </a:fld>
            <a:endParaRPr lang="en-US" dirty="0"/>
          </a:p>
        </p:txBody>
      </p:sp>
    </p:spTree>
    <p:extLst>
      <p:ext uri="{BB962C8B-B14F-4D97-AF65-F5344CB8AC3E}">
        <p14:creationId xmlns:p14="http://schemas.microsoft.com/office/powerpoint/2010/main" val="1819268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10C18A-39A5-4305-A99E-C4E202A65F49}" type="slidenum">
              <a:rPr lang="en-US"/>
              <a:t>1</a:t>
            </a:fld>
            <a:endParaRPr lang="en-US" dirty="0"/>
          </a:p>
        </p:txBody>
      </p:sp>
    </p:spTree>
    <p:extLst>
      <p:ext uri="{BB962C8B-B14F-4D97-AF65-F5344CB8AC3E}">
        <p14:creationId xmlns:p14="http://schemas.microsoft.com/office/powerpoint/2010/main" val="4177979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10C18A-39A5-4305-A99E-C4E202A65F49}" type="slidenum">
              <a:rPr lang="en-US"/>
              <a:t>10</a:t>
            </a:fld>
            <a:endParaRPr lang="en-US" dirty="0"/>
          </a:p>
        </p:txBody>
      </p:sp>
    </p:spTree>
    <p:extLst>
      <p:ext uri="{BB962C8B-B14F-4D97-AF65-F5344CB8AC3E}">
        <p14:creationId xmlns:p14="http://schemas.microsoft.com/office/powerpoint/2010/main" val="3100150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10C18A-39A5-4305-A99E-C4E202A65F49}" type="slidenum">
              <a:rPr lang="en-US"/>
              <a:t>11</a:t>
            </a:fld>
            <a:endParaRPr lang="en-US" dirty="0"/>
          </a:p>
        </p:txBody>
      </p:sp>
    </p:spTree>
    <p:extLst>
      <p:ext uri="{BB962C8B-B14F-4D97-AF65-F5344CB8AC3E}">
        <p14:creationId xmlns:p14="http://schemas.microsoft.com/office/powerpoint/2010/main" val="3056164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10C18A-39A5-4305-A99E-C4E202A65F49}" type="slidenum">
              <a:rPr lang="en-US"/>
              <a:t>12</a:t>
            </a:fld>
            <a:endParaRPr lang="en-US" dirty="0"/>
          </a:p>
        </p:txBody>
      </p:sp>
    </p:spTree>
    <p:extLst>
      <p:ext uri="{BB962C8B-B14F-4D97-AF65-F5344CB8AC3E}">
        <p14:creationId xmlns:p14="http://schemas.microsoft.com/office/powerpoint/2010/main" val="3542224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10C18A-39A5-4305-A99E-C4E202A65F49}" type="slidenum">
              <a:rPr lang="en-US"/>
              <a:t>13</a:t>
            </a:fld>
            <a:endParaRPr lang="en-US" dirty="0"/>
          </a:p>
        </p:txBody>
      </p:sp>
    </p:spTree>
    <p:extLst>
      <p:ext uri="{BB962C8B-B14F-4D97-AF65-F5344CB8AC3E}">
        <p14:creationId xmlns:p14="http://schemas.microsoft.com/office/powerpoint/2010/main" val="4177184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10C18A-39A5-4305-A99E-C4E202A65F49}" type="slidenum">
              <a:rPr lang="en-US"/>
              <a:t>14</a:t>
            </a:fld>
            <a:endParaRPr lang="en-US" dirty="0"/>
          </a:p>
        </p:txBody>
      </p:sp>
    </p:spTree>
    <p:extLst>
      <p:ext uri="{BB962C8B-B14F-4D97-AF65-F5344CB8AC3E}">
        <p14:creationId xmlns:p14="http://schemas.microsoft.com/office/powerpoint/2010/main" val="788253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10C18A-39A5-4305-A99E-C4E202A65F49}" type="slidenum">
              <a:rPr lang="en-US"/>
              <a:t>15</a:t>
            </a:fld>
            <a:endParaRPr lang="en-US" dirty="0"/>
          </a:p>
        </p:txBody>
      </p:sp>
    </p:spTree>
    <p:extLst>
      <p:ext uri="{BB962C8B-B14F-4D97-AF65-F5344CB8AC3E}">
        <p14:creationId xmlns:p14="http://schemas.microsoft.com/office/powerpoint/2010/main" val="424080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10C18A-39A5-4305-A99E-C4E202A65F49}" type="slidenum">
              <a:rPr lang="en-US"/>
              <a:t>16</a:t>
            </a:fld>
            <a:endParaRPr lang="en-US" dirty="0"/>
          </a:p>
        </p:txBody>
      </p:sp>
    </p:spTree>
    <p:extLst>
      <p:ext uri="{BB962C8B-B14F-4D97-AF65-F5344CB8AC3E}">
        <p14:creationId xmlns:p14="http://schemas.microsoft.com/office/powerpoint/2010/main" val="745927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10C18A-39A5-4305-A99E-C4E202A65F49}" type="slidenum">
              <a:rPr lang="en-US"/>
              <a:t>19</a:t>
            </a:fld>
            <a:endParaRPr lang="en-US" dirty="0"/>
          </a:p>
        </p:txBody>
      </p:sp>
    </p:spTree>
    <p:extLst>
      <p:ext uri="{BB962C8B-B14F-4D97-AF65-F5344CB8AC3E}">
        <p14:creationId xmlns:p14="http://schemas.microsoft.com/office/powerpoint/2010/main" val="3599747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10C18A-39A5-4305-A99E-C4E202A65F49}" type="slidenum">
              <a:rPr lang="en-US"/>
              <a:t>20</a:t>
            </a:fld>
            <a:endParaRPr lang="en-US" dirty="0"/>
          </a:p>
        </p:txBody>
      </p:sp>
    </p:spTree>
    <p:extLst>
      <p:ext uri="{BB962C8B-B14F-4D97-AF65-F5344CB8AC3E}">
        <p14:creationId xmlns:p14="http://schemas.microsoft.com/office/powerpoint/2010/main" val="2154713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10C18A-39A5-4305-A99E-C4E202A65F49}" type="slidenum">
              <a:rPr lang="en-US"/>
              <a:t>21</a:t>
            </a:fld>
            <a:endParaRPr lang="en-US" dirty="0"/>
          </a:p>
        </p:txBody>
      </p:sp>
    </p:spTree>
    <p:extLst>
      <p:ext uri="{BB962C8B-B14F-4D97-AF65-F5344CB8AC3E}">
        <p14:creationId xmlns:p14="http://schemas.microsoft.com/office/powerpoint/2010/main" val="4248956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10C18A-39A5-4305-A99E-C4E202A65F49}" type="slidenum">
              <a:rPr lang="en-US"/>
              <a:t>2</a:t>
            </a:fld>
            <a:endParaRPr lang="en-US" dirty="0"/>
          </a:p>
        </p:txBody>
      </p:sp>
    </p:spTree>
    <p:extLst>
      <p:ext uri="{BB962C8B-B14F-4D97-AF65-F5344CB8AC3E}">
        <p14:creationId xmlns:p14="http://schemas.microsoft.com/office/powerpoint/2010/main" val="1762264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10C18A-39A5-4305-A99E-C4E202A65F49}" type="slidenum">
              <a:rPr lang="en-US"/>
              <a:t>22</a:t>
            </a:fld>
            <a:endParaRPr lang="en-US" dirty="0"/>
          </a:p>
        </p:txBody>
      </p:sp>
    </p:spTree>
    <p:extLst>
      <p:ext uri="{BB962C8B-B14F-4D97-AF65-F5344CB8AC3E}">
        <p14:creationId xmlns:p14="http://schemas.microsoft.com/office/powerpoint/2010/main" val="241498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10C18A-39A5-4305-A99E-C4E202A65F49}" type="slidenum">
              <a:rPr lang="en-US"/>
              <a:t>3</a:t>
            </a:fld>
            <a:endParaRPr lang="en-US" dirty="0"/>
          </a:p>
        </p:txBody>
      </p:sp>
    </p:spTree>
    <p:extLst>
      <p:ext uri="{BB962C8B-B14F-4D97-AF65-F5344CB8AC3E}">
        <p14:creationId xmlns:p14="http://schemas.microsoft.com/office/powerpoint/2010/main" val="3992054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10C18A-39A5-4305-A99E-C4E202A65F49}" type="slidenum">
              <a:rPr lang="en-US"/>
              <a:t>4</a:t>
            </a:fld>
            <a:endParaRPr lang="en-US" dirty="0"/>
          </a:p>
        </p:txBody>
      </p:sp>
    </p:spTree>
    <p:extLst>
      <p:ext uri="{BB962C8B-B14F-4D97-AF65-F5344CB8AC3E}">
        <p14:creationId xmlns:p14="http://schemas.microsoft.com/office/powerpoint/2010/main" val="1793764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10C18A-39A5-4305-A99E-C4E202A65F49}" type="slidenum">
              <a:rPr lang="en-US"/>
              <a:t>5</a:t>
            </a:fld>
            <a:endParaRPr lang="en-US" dirty="0"/>
          </a:p>
        </p:txBody>
      </p:sp>
    </p:spTree>
    <p:extLst>
      <p:ext uri="{BB962C8B-B14F-4D97-AF65-F5344CB8AC3E}">
        <p14:creationId xmlns:p14="http://schemas.microsoft.com/office/powerpoint/2010/main" val="2967504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10C18A-39A5-4305-A99E-C4E202A65F49}" type="slidenum">
              <a:rPr lang="en-US"/>
              <a:t>6</a:t>
            </a:fld>
            <a:endParaRPr lang="en-US" dirty="0"/>
          </a:p>
        </p:txBody>
      </p:sp>
    </p:spTree>
    <p:extLst>
      <p:ext uri="{BB962C8B-B14F-4D97-AF65-F5344CB8AC3E}">
        <p14:creationId xmlns:p14="http://schemas.microsoft.com/office/powerpoint/2010/main" val="1048418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10C18A-39A5-4305-A99E-C4E202A65F49}" type="slidenum">
              <a:rPr lang="en-US"/>
              <a:t>7</a:t>
            </a:fld>
            <a:endParaRPr lang="en-US" dirty="0"/>
          </a:p>
        </p:txBody>
      </p:sp>
    </p:spTree>
    <p:extLst>
      <p:ext uri="{BB962C8B-B14F-4D97-AF65-F5344CB8AC3E}">
        <p14:creationId xmlns:p14="http://schemas.microsoft.com/office/powerpoint/2010/main" val="3310934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10C18A-39A5-4305-A99E-C4E202A65F49}" type="slidenum">
              <a:rPr lang="en-US"/>
              <a:t>8</a:t>
            </a:fld>
            <a:endParaRPr lang="en-US" dirty="0"/>
          </a:p>
        </p:txBody>
      </p:sp>
    </p:spTree>
    <p:extLst>
      <p:ext uri="{BB962C8B-B14F-4D97-AF65-F5344CB8AC3E}">
        <p14:creationId xmlns:p14="http://schemas.microsoft.com/office/powerpoint/2010/main" val="673542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10C18A-39A5-4305-A99E-C4E202A65F49}" type="slidenum">
              <a:rPr lang="en-US"/>
              <a:t>9</a:t>
            </a:fld>
            <a:endParaRPr lang="en-US" dirty="0"/>
          </a:p>
        </p:txBody>
      </p:sp>
    </p:spTree>
    <p:extLst>
      <p:ext uri="{BB962C8B-B14F-4D97-AF65-F5344CB8AC3E}">
        <p14:creationId xmlns:p14="http://schemas.microsoft.com/office/powerpoint/2010/main" val="373300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dirty="0"/>
              <a:t>Click to edit Master title style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846CE7D5-CF57-46EF-B807-FDD0502418D4}" type="datetimeFigureOut">
              <a:rPr lang="en-US" smtClean="0"/>
              <a:t>12/10/2015</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4235589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16010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dirty="0"/>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479142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dirty="0"/>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4132638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36756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46CE7D5-CF57-46EF-B807-FDD0502418D4}" type="datetimeFigureOut">
              <a:rPr lang="en-US" smtClean="0"/>
              <a:t>12/10/2015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346495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46CE7D5-CF57-46EF-B807-FDD0502418D4}" type="datetimeFigureOut">
              <a:rPr lang="en-US" smtClean="0"/>
              <a:t>12/10/2015</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623122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dirty="0"/>
              <a:t>Click to edit Master title style</a:t>
            </a:r>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695439" y="6391838"/>
            <a:ext cx="990599" cy="304799"/>
          </a:xfrm>
        </p:spPr>
        <p:txBody>
          <a:bodyPr/>
          <a:lstStyle/>
          <a:p>
            <a:fld id="{846CE7D5-CF57-46EF-B807-FDD0502418D4}" type="datetimeFigureOut">
              <a:rPr lang="en-US" smtClean="0"/>
              <a:t>12/10/2015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36147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653104" y="6391838"/>
            <a:ext cx="992135" cy="304799"/>
          </a:xfrm>
        </p:spPr>
        <p:txBody>
          <a:bodyPr/>
          <a:lstStyle/>
          <a:p>
            <a:fld id="{846CE7D5-CF57-46EF-B807-FDD0502418D4}" type="datetimeFigureOut">
              <a:rPr lang="en-US" smtClean="0"/>
              <a:t>12/10/2015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811565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154954" y="2603500"/>
            <a:ext cx="8825659" cy="3416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658512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415262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12/10/2015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972786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12/10/2015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554054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dirty="0"/>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12/10/2015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264767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12/10/2015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535132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516643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245429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46CE7D5-CF57-46EF-B807-FDD0502418D4}" type="datetimeFigureOut">
              <a:rPr lang="en-US" smtClean="0"/>
              <a:t>12/10/2015</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37189957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ideo" Target="https://www.youtube.com/embed/FBBUaTQy7PM" TargetMode="Externa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ideo" Target="https://www.youtube.com/embed/jNQXAC9IVRw" TargetMode="Externa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University Advising Services</a:t>
            </a:r>
          </a:p>
        </p:txBody>
      </p:sp>
      <p:sp>
        <p:nvSpPr>
          <p:cNvPr id="3" name="Subtitle 2"/>
          <p:cNvSpPr>
            <a:spLocks noGrp="1"/>
          </p:cNvSpPr>
          <p:nvPr>
            <p:ph type="subTitle" idx="1"/>
          </p:nvPr>
        </p:nvSpPr>
        <p:spPr/>
        <p:txBody>
          <a:bodyPr/>
          <a:lstStyle/>
          <a:p>
            <a:r>
              <a:rPr lang="en-US" dirty="0"/>
              <a:t>Professional Development for Spring Semester</a:t>
            </a: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BBUaTQy7PM"/>
          <p:cNvPicPr>
            <a:picLocks noRot="1" noChangeAspect="1"/>
          </p:cNvPicPr>
          <p:nvPr>
            <a:videoFile r:link="rId1"/>
          </p:nvPr>
        </p:nvPicPr>
        <p:blipFill>
          <a:blip r:embed="rId4"/>
          <a:stretch>
            <a:fillRect/>
          </a:stretch>
        </p:blipFill>
        <p:spPr>
          <a:xfrm>
            <a:off x="68757" y="0"/>
            <a:ext cx="12123243" cy="7012379"/>
          </a:xfrm>
          <a:prstGeom prst="rect">
            <a:avLst/>
          </a:prstGeom>
        </p:spPr>
      </p:pic>
    </p:spTree>
    <p:extLst>
      <p:ext uri="{BB962C8B-B14F-4D97-AF65-F5344CB8AC3E}">
        <p14:creationId xmlns:p14="http://schemas.microsoft.com/office/powerpoint/2010/main" val="7358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stretch>
            <a:fillRect/>
          </a:stretch>
        </p:blipFill>
        <p:spPr>
          <a:xfrm>
            <a:off x="2688580" y="703289"/>
            <a:ext cx="6392715" cy="5346229"/>
          </a:xfrm>
          <a:prstGeom prst="rect">
            <a:avLst/>
          </a:prstGeom>
        </p:spPr>
      </p:pic>
    </p:spTree>
    <p:extLst>
      <p:ext uri="{BB962C8B-B14F-4D97-AF65-F5344CB8AC3E}">
        <p14:creationId xmlns:p14="http://schemas.microsoft.com/office/powerpoint/2010/main" val="213362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Gen-Z, iGeneration, etc., etc.</a:t>
            </a:r>
          </a:p>
        </p:txBody>
      </p:sp>
      <p:sp>
        <p:nvSpPr>
          <p:cNvPr id="3" name="Content Placeholder 2"/>
          <p:cNvSpPr>
            <a:spLocks noGrp="1"/>
          </p:cNvSpPr>
          <p:nvPr>
            <p:ph idx="1"/>
          </p:nvPr>
        </p:nvSpPr>
        <p:spPr/>
        <p:txBody>
          <a:bodyPr/>
          <a:lstStyle/>
          <a:p>
            <a:r>
              <a:rPr lang="en-US" dirty="0" smtClean="0"/>
              <a:t>Born between 1995-2000 (dates vary)</a:t>
            </a:r>
          </a:p>
          <a:p>
            <a:endParaRPr lang="en-US" dirty="0"/>
          </a:p>
        </p:txBody>
      </p:sp>
      <p:sp>
        <p:nvSpPr>
          <p:cNvPr id="4" name="Rectangle 3"/>
          <p:cNvSpPr/>
          <p:nvPr/>
        </p:nvSpPr>
        <p:spPr>
          <a:xfrm rot="20937395">
            <a:off x="650240" y="3373734"/>
            <a:ext cx="4131099" cy="923330"/>
          </a:xfrm>
          <a:prstGeom prst="rect">
            <a:avLst/>
          </a:prstGeom>
          <a:noFill/>
        </p:spPr>
        <p:txBody>
          <a:bodyPr wrap="squar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64 Million</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Rectangle 4"/>
          <p:cNvSpPr/>
          <p:nvPr/>
        </p:nvSpPr>
        <p:spPr>
          <a:xfrm rot="1469710">
            <a:off x="5417194" y="3434487"/>
            <a:ext cx="7397823" cy="1754326"/>
          </a:xfrm>
          <a:prstGeom prst="rect">
            <a:avLst/>
          </a:prstGeom>
          <a:noFill/>
        </p:spPr>
        <p:txBody>
          <a:bodyPr wrap="square" lIns="91440" tIns="45720" rIns="91440" bIns="45720">
            <a:spAutoFit/>
          </a:bodyPr>
          <a:lstStyle/>
          <a:p>
            <a:pPr algn="ctr"/>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Received Phone</a:t>
            </a:r>
            <a:endPar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Average Age of 9</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Rectangle 5"/>
          <p:cNvSpPr/>
          <p:nvPr/>
        </p:nvSpPr>
        <p:spPr>
          <a:xfrm>
            <a:off x="508510" y="5256895"/>
            <a:ext cx="8167622"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More </a:t>
            </a: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a:t>
            </a: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udget </a:t>
            </a: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a:t>
            </a: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onscious</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405686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Their world...</a:t>
            </a:r>
          </a:p>
        </p:txBody>
      </p:sp>
      <p:sp>
        <p:nvSpPr>
          <p:cNvPr id="3" name="Content Placeholder 2"/>
          <p:cNvSpPr>
            <a:spLocks noGrp="1"/>
          </p:cNvSpPr>
          <p:nvPr>
            <p:ph sz="half" idx="1"/>
          </p:nvPr>
        </p:nvSpPr>
        <p:spPr/>
        <p:txBody>
          <a:bodyPr/>
          <a:lstStyle/>
          <a:p>
            <a:r>
              <a:rPr lang="en-US" dirty="0"/>
              <a:t>Biggie has always been dead</a:t>
            </a:r>
          </a:p>
          <a:p>
            <a:r>
              <a:rPr lang="en-US" dirty="0"/>
              <a:t>Chris Farley has always been dead</a:t>
            </a:r>
          </a:p>
          <a:p>
            <a:r>
              <a:rPr lang="en-US" dirty="0"/>
              <a:t>South Park has always been on</a:t>
            </a:r>
          </a:p>
          <a:p>
            <a:r>
              <a:rPr lang="en-US" dirty="0">
                <a:latin typeface="Century Gothic" charset="0"/>
              </a:rPr>
              <a:t>Hong Kong has always belonged to China</a:t>
            </a:r>
          </a:p>
          <a:p>
            <a:r>
              <a:rPr lang="en-US" dirty="0" smtClean="0">
                <a:latin typeface="Century Gothic" charset="0"/>
              </a:rPr>
              <a:t>Sheep </a:t>
            </a:r>
            <a:r>
              <a:rPr lang="en-US" dirty="0">
                <a:latin typeface="Century Gothic" charset="0"/>
              </a:rPr>
              <a:t>have always been cloned</a:t>
            </a:r>
          </a:p>
          <a:p>
            <a:r>
              <a:rPr lang="en-US" dirty="0"/>
              <a:t>Presidents have always had two terms</a:t>
            </a:r>
          </a:p>
          <a:p>
            <a:endParaRPr lang="en-US" dirty="0"/>
          </a:p>
        </p:txBody>
      </p:sp>
      <p:sp>
        <p:nvSpPr>
          <p:cNvPr id="4" name="Content Placeholder 3"/>
          <p:cNvSpPr>
            <a:spLocks noGrp="1"/>
          </p:cNvSpPr>
          <p:nvPr>
            <p:ph sz="half" idx="2"/>
          </p:nvPr>
        </p:nvSpPr>
        <p:spPr/>
        <p:txBody>
          <a:bodyPr/>
          <a:lstStyle/>
          <a:p>
            <a:r>
              <a:rPr lang="en-US"/>
              <a:t>Columbine- 2 years old</a:t>
            </a:r>
          </a:p>
          <a:p>
            <a:r>
              <a:rPr lang="en-US"/>
              <a:t>9/11- 4 years old</a:t>
            </a:r>
          </a:p>
          <a:p>
            <a:r>
              <a:rPr lang="en-US"/>
              <a:t>Hurricane Katrina- 8 years old</a:t>
            </a:r>
          </a:p>
          <a:p>
            <a:r>
              <a:rPr lang="en-US"/>
              <a:t>iPhone- 10 years old</a:t>
            </a:r>
          </a:p>
          <a:p>
            <a:r>
              <a:rPr lang="en-US"/>
              <a:t>Deepwater Horizon- 13 years old</a:t>
            </a:r>
          </a:p>
          <a:p>
            <a:endParaRPr lang="en-US"/>
          </a:p>
        </p:txBody>
      </p:sp>
      <p:pic>
        <p:nvPicPr>
          <p:cNvPr id="5" name="Picture 4"/>
          <p:cNvPicPr>
            <a:picLocks noChangeAspect="1"/>
          </p:cNvPicPr>
          <p:nvPr/>
        </p:nvPicPr>
        <p:blipFill>
          <a:blip r:embed="rId3"/>
          <a:stretch>
            <a:fillRect/>
          </a:stretch>
        </p:blipFill>
        <p:spPr>
          <a:xfrm>
            <a:off x="6173366" y="2462377"/>
            <a:ext cx="4895850" cy="2962275"/>
          </a:xfrm>
          <a:prstGeom prst="rect">
            <a:avLst/>
          </a:prstGeom>
        </p:spPr>
      </p:pic>
    </p:spTree>
    <p:extLst>
      <p:ext uri="{BB962C8B-B14F-4D97-AF65-F5344CB8AC3E}">
        <p14:creationId xmlns:p14="http://schemas.microsoft.com/office/powerpoint/2010/main" val="193846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jNQXAC9IVRw"/>
          <p:cNvPicPr>
            <a:picLocks noRot="1" noChangeAspect="1"/>
          </p:cNvPicPr>
          <p:nvPr>
            <a:videoFile r:link="rId1"/>
          </p:nvPr>
        </p:nvPicPr>
        <p:blipFill>
          <a:blip r:embed="rId4"/>
          <a:stretch>
            <a:fillRect/>
          </a:stretch>
        </p:blipFill>
        <p:spPr>
          <a:xfrm>
            <a:off x="0" y="0"/>
            <a:ext cx="12203875" cy="6858000"/>
          </a:xfrm>
          <a:prstGeom prst="rect">
            <a:avLst/>
          </a:prstGeom>
        </p:spPr>
      </p:pic>
    </p:spTree>
    <p:extLst>
      <p:ext uri="{BB962C8B-B14F-4D97-AF65-F5344CB8AC3E}">
        <p14:creationId xmlns:p14="http://schemas.microsoft.com/office/powerpoint/2010/main" val="37500054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cTn>
                <p:tgtEl>
                  <p:spTgt spid="3"/>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525" y="-2366"/>
            <a:ext cx="3802569" cy="6872241"/>
          </a:xfrm>
          <a:prstGeom prst="rect">
            <a:avLst/>
          </a:prstGeom>
        </p:spPr>
      </p:pic>
      <p:pic>
        <p:nvPicPr>
          <p:cNvPr id="4" name="Picture 3"/>
          <p:cNvPicPr>
            <a:picLocks noChangeAspect="1"/>
          </p:cNvPicPr>
          <p:nvPr/>
        </p:nvPicPr>
        <p:blipFill>
          <a:blip r:embed="rId4"/>
          <a:stretch>
            <a:fillRect/>
          </a:stretch>
        </p:blipFill>
        <p:spPr>
          <a:xfrm>
            <a:off x="4190330" y="-14241"/>
            <a:ext cx="7995788" cy="3146425"/>
          </a:xfrm>
          <a:prstGeom prst="rect">
            <a:avLst/>
          </a:prstGeom>
        </p:spPr>
      </p:pic>
      <p:pic>
        <p:nvPicPr>
          <p:cNvPr id="5" name="Picture 4"/>
          <p:cNvPicPr>
            <a:picLocks noChangeAspect="1"/>
          </p:cNvPicPr>
          <p:nvPr/>
        </p:nvPicPr>
        <p:blipFill>
          <a:blip r:embed="rId5"/>
          <a:stretch>
            <a:fillRect/>
          </a:stretch>
        </p:blipFill>
        <p:spPr>
          <a:xfrm>
            <a:off x="4198938" y="3232150"/>
            <a:ext cx="7984047" cy="3606800"/>
          </a:xfrm>
          <a:prstGeom prst="rect">
            <a:avLst/>
          </a:prstGeom>
        </p:spPr>
      </p:pic>
    </p:spTree>
    <p:extLst>
      <p:ext uri="{BB962C8B-B14F-4D97-AF65-F5344CB8AC3E}">
        <p14:creationId xmlns:p14="http://schemas.microsoft.com/office/powerpoint/2010/main" val="75668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to Motivate These Students...</a:t>
            </a:r>
          </a:p>
        </p:txBody>
      </p:sp>
      <p:sp>
        <p:nvSpPr>
          <p:cNvPr id="3" name="Content Placeholder 2"/>
          <p:cNvSpPr>
            <a:spLocks noGrp="1"/>
          </p:cNvSpPr>
          <p:nvPr>
            <p:ph idx="1"/>
          </p:nvPr>
        </p:nvSpPr>
        <p:spPr/>
        <p:txBody>
          <a:bodyPr>
            <a:normAutofit fontScale="92500" lnSpcReduction="10000"/>
          </a:bodyPr>
          <a:lstStyle/>
          <a:p>
            <a:r>
              <a:rPr lang="en-US" b="1" dirty="0">
                <a:latin typeface="Century Gothic" charset="0"/>
              </a:rPr>
              <a:t>Create high-intensity relationships: They react better to highly defined, small workgroups that have a strong peer leader. There must be an easy to identify chain of command when it comes to </a:t>
            </a:r>
            <a:r>
              <a:rPr lang="en-US" b="1" dirty="0" smtClean="0">
                <a:latin typeface="Century Gothic" charset="0"/>
              </a:rPr>
              <a:t>management</a:t>
            </a:r>
          </a:p>
          <a:p>
            <a:r>
              <a:rPr lang="en-US" b="1" dirty="0" smtClean="0">
                <a:latin typeface="Century Gothic" charset="0"/>
              </a:rPr>
              <a:t>Generation </a:t>
            </a:r>
            <a:r>
              <a:rPr lang="en-US" b="1" dirty="0">
                <a:latin typeface="Century Gothic" charset="0"/>
              </a:rPr>
              <a:t>Z </a:t>
            </a:r>
            <a:r>
              <a:rPr lang="en-US" b="1" dirty="0" smtClean="0">
                <a:latin typeface="Century Gothic" charset="0"/>
              </a:rPr>
              <a:t>students may </a:t>
            </a:r>
            <a:r>
              <a:rPr lang="en-US" b="1" dirty="0">
                <a:latin typeface="Century Gothic" charset="0"/>
              </a:rPr>
              <a:t>need more training, especially in the area of interpersonal and communication skills. </a:t>
            </a:r>
            <a:r>
              <a:rPr lang="en-US" b="1" dirty="0" smtClean="0">
                <a:latin typeface="Century Gothic" charset="0"/>
              </a:rPr>
              <a:t>Focus on behaviors-</a:t>
            </a:r>
            <a:r>
              <a:rPr lang="en-US" b="1" dirty="0">
                <a:latin typeface="Century Gothic" charset="0"/>
              </a:rPr>
              <a:t>-</a:t>
            </a:r>
            <a:r>
              <a:rPr lang="en-US" b="1" dirty="0" smtClean="0">
                <a:latin typeface="Century Gothic" charset="0"/>
              </a:rPr>
              <a:t>show </a:t>
            </a:r>
            <a:r>
              <a:rPr lang="en-US" b="1" dirty="0">
                <a:latin typeface="Century Gothic" charset="0"/>
              </a:rPr>
              <a:t>them the right skills and communication </a:t>
            </a:r>
            <a:r>
              <a:rPr lang="en-US" b="1" dirty="0" smtClean="0">
                <a:latin typeface="Century Gothic" charset="0"/>
              </a:rPr>
              <a:t>techniques.</a:t>
            </a:r>
            <a:endParaRPr lang="en-US" b="1" dirty="0">
              <a:latin typeface="Century Gothic" charset="0"/>
            </a:endParaRPr>
          </a:p>
          <a:p>
            <a:r>
              <a:rPr lang="en-US" b="1" dirty="0">
                <a:latin typeface="Century Gothic" charset="0"/>
              </a:rPr>
              <a:t>Provide lots of awards: This generation has grown up used to rewards for even the smallest accomplishment. To encourage performance and growth, offer periodical rewards and continue redesigning the rewards to meet the changing expectations.</a:t>
            </a:r>
          </a:p>
          <a:p>
            <a:r>
              <a:rPr lang="en-US" b="1" dirty="0" smtClean="0">
                <a:latin typeface="Century Gothic" charset="0"/>
              </a:rPr>
              <a:t>Generation </a:t>
            </a:r>
            <a:r>
              <a:rPr lang="en-US" b="1" dirty="0">
                <a:latin typeface="Century Gothic" charset="0"/>
              </a:rPr>
              <a:t>Z </a:t>
            </a:r>
            <a:r>
              <a:rPr lang="en-US" b="1" dirty="0" smtClean="0">
                <a:latin typeface="Century Gothic" charset="0"/>
              </a:rPr>
              <a:t>students thrive </a:t>
            </a:r>
            <a:r>
              <a:rPr lang="en-US" b="1" dirty="0">
                <a:latin typeface="Century Gothic" charset="0"/>
              </a:rPr>
              <a:t>on opportunity. If you want to keep them interested and </a:t>
            </a:r>
            <a:r>
              <a:rPr lang="en-US" b="1" dirty="0" smtClean="0">
                <a:latin typeface="Century Gothic" charset="0"/>
              </a:rPr>
              <a:t>motivated, </a:t>
            </a:r>
            <a:r>
              <a:rPr lang="en-US" b="1" dirty="0">
                <a:latin typeface="Century Gothic" charset="0"/>
              </a:rPr>
              <a:t>show them </a:t>
            </a:r>
            <a:r>
              <a:rPr lang="en-US" b="1" dirty="0" smtClean="0">
                <a:latin typeface="Century Gothic" charset="0"/>
              </a:rPr>
              <a:t>a dream opportunity is possible.</a:t>
            </a:r>
            <a:endParaRPr lang="en-US" b="1" dirty="0">
              <a:latin typeface="Century Gothic" charset="0"/>
            </a:endParaRPr>
          </a:p>
          <a:p>
            <a:endParaRPr lang="en-US" dirty="0"/>
          </a:p>
        </p:txBody>
      </p:sp>
    </p:spTree>
    <p:extLst>
      <p:ext uri="{BB962C8B-B14F-4D97-AF65-F5344CB8AC3E}">
        <p14:creationId xmlns:p14="http://schemas.microsoft.com/office/powerpoint/2010/main" val="266014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Differences between Millennials and </a:t>
            </a:r>
            <a:r>
              <a:rPr lang="en-US" dirty="0" err="1"/>
              <a:t>Zs</a:t>
            </a:r>
            <a:endParaRPr lang="en-US" dirty="0"/>
          </a:p>
        </p:txBody>
      </p:sp>
      <p:sp>
        <p:nvSpPr>
          <p:cNvPr id="3" name="Text Placeholder 2"/>
          <p:cNvSpPr>
            <a:spLocks noGrp="1"/>
          </p:cNvSpPr>
          <p:nvPr>
            <p:ph type="body" idx="1"/>
          </p:nvPr>
        </p:nvSpPr>
        <p:spPr>
          <a:xfrm>
            <a:off x="1154954" y="2077543"/>
            <a:ext cx="4825157" cy="576262"/>
          </a:xfrm>
        </p:spPr>
        <p:txBody>
          <a:bodyPr/>
          <a:lstStyle/>
          <a:p>
            <a:r>
              <a:rPr lang="en-US" dirty="0" smtClean="0"/>
              <a:t>Millennials</a:t>
            </a:r>
            <a:endParaRPr lang="en-US" dirty="0"/>
          </a:p>
        </p:txBody>
      </p:sp>
      <p:sp>
        <p:nvSpPr>
          <p:cNvPr id="4" name="Content Placeholder 3"/>
          <p:cNvSpPr>
            <a:spLocks noGrp="1"/>
          </p:cNvSpPr>
          <p:nvPr>
            <p:ph sz="half" idx="2"/>
          </p:nvPr>
        </p:nvSpPr>
        <p:spPr>
          <a:xfrm>
            <a:off x="1154954" y="2718328"/>
            <a:ext cx="4825158" cy="4139672"/>
          </a:xfrm>
        </p:spPr>
        <p:txBody>
          <a:bodyPr>
            <a:normAutofit/>
          </a:bodyPr>
          <a:lstStyle/>
          <a:p>
            <a:r>
              <a:rPr lang="en-US" sz="1400" i="1" dirty="0" smtClean="0">
                <a:latin typeface="Century Gothic" charset="0"/>
              </a:rPr>
              <a:t>Millennials spent </a:t>
            </a:r>
            <a:r>
              <a:rPr lang="en-US" sz="1400" i="1" dirty="0">
                <a:latin typeface="Century Gothic" charset="0"/>
              </a:rPr>
              <a:t>money boldly and with few boundaries       </a:t>
            </a:r>
            <a:endParaRPr lang="en-US" sz="1400" i="1" dirty="0" smtClean="0">
              <a:latin typeface="Century Gothic" charset="0"/>
            </a:endParaRPr>
          </a:p>
          <a:p>
            <a:r>
              <a:rPr lang="en-US" sz="1400" i="1" dirty="0" smtClean="0">
                <a:latin typeface="Century Gothic" charset="0"/>
              </a:rPr>
              <a:t>Millennials grew </a:t>
            </a:r>
            <a:r>
              <a:rPr lang="en-US" sz="1400" i="1" dirty="0">
                <a:latin typeface="Century Gothic" charset="0"/>
              </a:rPr>
              <a:t>up during a strong economy</a:t>
            </a:r>
          </a:p>
          <a:p>
            <a:r>
              <a:rPr lang="en-US" sz="1400" i="1" dirty="0" smtClean="0">
                <a:latin typeface="Century Gothic" charset="0"/>
              </a:rPr>
              <a:t>Millennials subscribed </a:t>
            </a:r>
            <a:r>
              <a:rPr lang="en-US" sz="1400" i="1" dirty="0">
                <a:latin typeface="Century Gothic" charset="0"/>
              </a:rPr>
              <a:t>to everything </a:t>
            </a:r>
            <a:r>
              <a:rPr lang="en-US" sz="1400" i="1" dirty="0" smtClean="0">
                <a:latin typeface="Century Gothic" charset="0"/>
              </a:rPr>
              <a:t>social</a:t>
            </a:r>
          </a:p>
          <a:p>
            <a:r>
              <a:rPr lang="en-US" sz="1400" i="1" dirty="0" smtClean="0">
                <a:latin typeface="Century Gothic" charset="0"/>
              </a:rPr>
              <a:t>Millennials watched </a:t>
            </a:r>
            <a:r>
              <a:rPr lang="en-US" sz="1400" i="1" dirty="0">
                <a:latin typeface="Century Gothic" charset="0"/>
              </a:rPr>
              <a:t>YouTube, Hulu and Netflix</a:t>
            </a:r>
            <a:r>
              <a:rPr lang="en-US" sz="1400" i="1" dirty="0" smtClean="0">
                <a:latin typeface="Century Gothic" charset="0"/>
              </a:rPr>
              <a:t> </a:t>
            </a:r>
          </a:p>
          <a:p>
            <a:r>
              <a:rPr lang="en-US" sz="1400" i="1" dirty="0" smtClean="0">
                <a:latin typeface="Century Gothic" charset="0"/>
              </a:rPr>
              <a:t>Millennials loved </a:t>
            </a:r>
            <a:r>
              <a:rPr lang="en-US" sz="1400" i="1" dirty="0">
                <a:latin typeface="Century Gothic" charset="0"/>
              </a:rPr>
              <a:t>sports and </a:t>
            </a:r>
            <a:r>
              <a:rPr lang="en-US" sz="1400" i="1" dirty="0" smtClean="0">
                <a:latin typeface="Century Gothic" charset="0"/>
              </a:rPr>
              <a:t>adventure</a:t>
            </a:r>
          </a:p>
          <a:p>
            <a:r>
              <a:rPr lang="en-US" sz="1400" i="1" dirty="0" smtClean="0">
                <a:latin typeface="Century Gothic" charset="0"/>
              </a:rPr>
              <a:t>Millennials grew </a:t>
            </a:r>
            <a:r>
              <a:rPr lang="en-US" sz="1400" i="1" dirty="0">
                <a:latin typeface="Century Gothic" charset="0"/>
              </a:rPr>
              <a:t>up with slightly longer attention spans</a:t>
            </a:r>
            <a:r>
              <a:rPr lang="en-US" sz="1400" i="1" dirty="0" smtClean="0">
                <a:latin typeface="Century Gothic" charset="0"/>
              </a:rPr>
              <a:t>    </a:t>
            </a:r>
          </a:p>
          <a:p>
            <a:r>
              <a:rPr lang="en-US" sz="1400" i="1" dirty="0" smtClean="0">
                <a:latin typeface="Century Gothic" charset="0"/>
              </a:rPr>
              <a:t>Millennials would initiate text for communication</a:t>
            </a:r>
          </a:p>
          <a:p>
            <a:r>
              <a:rPr lang="en-US" sz="1400" i="1" dirty="0" smtClean="0">
                <a:latin typeface="Century Gothic" charset="0"/>
              </a:rPr>
              <a:t>Millennials enjoyed </a:t>
            </a:r>
            <a:r>
              <a:rPr lang="en-US" sz="1400" i="1" dirty="0">
                <a:latin typeface="Century Gothic" charset="0"/>
              </a:rPr>
              <a:t>a life that revolved around them</a:t>
            </a:r>
            <a:r>
              <a:rPr lang="en-US" sz="1400" i="1" dirty="0" smtClean="0">
                <a:latin typeface="Century Gothic" charset="0"/>
              </a:rPr>
              <a:t>                                      </a:t>
            </a:r>
            <a:endParaRPr lang="en-US" sz="1400" i="1" dirty="0">
              <a:latin typeface="Century Gothic" charset="0"/>
            </a:endParaRPr>
          </a:p>
          <a:p>
            <a:endParaRPr lang="en-US" dirty="0"/>
          </a:p>
        </p:txBody>
      </p:sp>
      <p:sp>
        <p:nvSpPr>
          <p:cNvPr id="5" name="Text Placeholder 4"/>
          <p:cNvSpPr>
            <a:spLocks noGrp="1"/>
          </p:cNvSpPr>
          <p:nvPr>
            <p:ph type="body" sz="quarter" idx="3"/>
          </p:nvPr>
        </p:nvSpPr>
        <p:spPr>
          <a:xfrm>
            <a:off x="6208711" y="2142066"/>
            <a:ext cx="4825159" cy="576262"/>
          </a:xfrm>
        </p:spPr>
        <p:txBody>
          <a:bodyPr/>
          <a:lstStyle/>
          <a:p>
            <a:r>
              <a:rPr lang="en-US" dirty="0" smtClean="0"/>
              <a:t>Generation Z</a:t>
            </a:r>
            <a:endParaRPr lang="en-US" dirty="0"/>
          </a:p>
        </p:txBody>
      </p:sp>
      <p:sp>
        <p:nvSpPr>
          <p:cNvPr id="6" name="Content Placeholder 5"/>
          <p:cNvSpPr>
            <a:spLocks noGrp="1"/>
          </p:cNvSpPr>
          <p:nvPr>
            <p:ph sz="quarter" idx="4"/>
          </p:nvPr>
        </p:nvSpPr>
        <p:spPr>
          <a:xfrm>
            <a:off x="6208710" y="2718327"/>
            <a:ext cx="5868495" cy="4139673"/>
          </a:xfrm>
        </p:spPr>
        <p:txBody>
          <a:bodyPr>
            <a:noAutofit/>
          </a:bodyPr>
          <a:lstStyle/>
          <a:p>
            <a:r>
              <a:rPr lang="en-US" sz="1200" i="1" dirty="0">
                <a:latin typeface="Century Gothic" charset="0"/>
              </a:rPr>
              <a:t>57 percent of Generation Z prefers saving money to spending </a:t>
            </a:r>
            <a:r>
              <a:rPr lang="en-US" sz="1200" i="1" dirty="0" smtClean="0">
                <a:latin typeface="Century Gothic" charset="0"/>
              </a:rPr>
              <a:t>it.</a:t>
            </a:r>
          </a:p>
          <a:p>
            <a:r>
              <a:rPr lang="en-US" sz="1200" i="1" dirty="0">
                <a:latin typeface="Century Gothic" charset="0"/>
              </a:rPr>
              <a:t>Generation Z is growing up in a time of recession, terrorism, violence, volatility and complexity</a:t>
            </a:r>
            <a:r>
              <a:rPr lang="en-US" sz="1200" i="1" dirty="0" smtClean="0">
                <a:latin typeface="Century Gothic" charset="0"/>
              </a:rPr>
              <a:t>.</a:t>
            </a:r>
          </a:p>
          <a:p>
            <a:r>
              <a:rPr lang="en-US" sz="1200" i="1" dirty="0" smtClean="0">
                <a:latin typeface="Century Gothic" charset="0"/>
              </a:rPr>
              <a:t>Generation Z does not wish to be tracked and prefers more private networks like Snapchat, Whisper, Secret, and </a:t>
            </a:r>
            <a:r>
              <a:rPr lang="en-US" sz="1200" i="1" dirty="0" err="1" smtClean="0">
                <a:latin typeface="Century Gothic" charset="0"/>
              </a:rPr>
              <a:t>Yik</a:t>
            </a:r>
            <a:r>
              <a:rPr lang="en-US" sz="1200" i="1" dirty="0" smtClean="0">
                <a:latin typeface="Century Gothic" charset="0"/>
              </a:rPr>
              <a:t> Yak.</a:t>
            </a:r>
          </a:p>
          <a:p>
            <a:r>
              <a:rPr lang="en-US" sz="1200" i="1" dirty="0" smtClean="0">
                <a:latin typeface="Century Gothic" charset="0"/>
              </a:rPr>
              <a:t>Generation Z creates content and interactive work.</a:t>
            </a:r>
          </a:p>
          <a:p>
            <a:r>
              <a:rPr lang="en-US" sz="1200" i="1" dirty="0">
                <a:latin typeface="Century Gothic" charset="0"/>
              </a:rPr>
              <a:t>Generation Z sees sports as a health tool, not for play. Their games are inside. Teen obesity has tripled since 1970</a:t>
            </a:r>
            <a:r>
              <a:rPr lang="en-US" sz="1200" i="1" dirty="0" smtClean="0">
                <a:latin typeface="Century Gothic" charset="0"/>
              </a:rPr>
              <a:t>.</a:t>
            </a:r>
          </a:p>
          <a:p>
            <a:r>
              <a:rPr lang="en-US" sz="1200" i="1" dirty="0">
                <a:latin typeface="Century Gothic" charset="0"/>
              </a:rPr>
              <a:t>Generation Z has an attention span of 8 seconds. </a:t>
            </a:r>
            <a:endParaRPr lang="en-US" sz="1200" i="1" dirty="0" smtClean="0">
              <a:latin typeface="Century Gothic" charset="0"/>
            </a:endParaRPr>
          </a:p>
          <a:p>
            <a:r>
              <a:rPr lang="en-US" sz="1200" i="1" dirty="0">
                <a:latin typeface="Century Gothic" charset="0"/>
              </a:rPr>
              <a:t>Generation Z prefers communicating through images, icons and symbols. </a:t>
            </a:r>
            <a:endParaRPr lang="en-US" sz="1200" i="1" dirty="0" smtClean="0">
              <a:latin typeface="Century Gothic" charset="0"/>
            </a:endParaRPr>
          </a:p>
          <a:p>
            <a:r>
              <a:rPr lang="en-US" sz="1200" i="1" dirty="0">
                <a:latin typeface="Century Gothic" charset="0"/>
              </a:rPr>
              <a:t>Generation Z plans on coping with multi-generational households and marriages (400 percent increase</a:t>
            </a:r>
            <a:r>
              <a:rPr lang="en-US" sz="1200" i="1" dirty="0" smtClean="0">
                <a:latin typeface="Century Gothic" charset="0"/>
              </a:rPr>
              <a:t>).</a:t>
            </a:r>
            <a:endParaRPr lang="en-US" sz="1200" i="1" dirty="0">
              <a:latin typeface="Century Gothic" charset="0"/>
            </a:endParaRPr>
          </a:p>
        </p:txBody>
      </p:sp>
    </p:spTree>
    <p:extLst>
      <p:ext uri="{BB962C8B-B14F-4D97-AF65-F5344CB8AC3E}">
        <p14:creationId xmlns:p14="http://schemas.microsoft.com/office/powerpoint/2010/main" val="167959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Generation Z</a:t>
            </a:r>
            <a:endParaRPr lang="en-US" dirty="0"/>
          </a:p>
        </p:txBody>
      </p:sp>
      <p:sp>
        <p:nvSpPr>
          <p:cNvPr id="3" name="Text Placeholder 2"/>
          <p:cNvSpPr>
            <a:spLocks noGrp="1"/>
          </p:cNvSpPr>
          <p:nvPr>
            <p:ph type="body" idx="1"/>
          </p:nvPr>
        </p:nvSpPr>
        <p:spPr>
          <a:xfrm>
            <a:off x="6895559" y="320634"/>
            <a:ext cx="3757545" cy="6424550"/>
          </a:xfrm>
        </p:spPr>
        <p:txBody>
          <a:bodyPr>
            <a:normAutofit/>
          </a:bodyPr>
          <a:lstStyle/>
          <a:p>
            <a:r>
              <a:rPr lang="en-US" b="1" i="1" dirty="0">
                <a:solidFill>
                  <a:schemeClr val="tx1"/>
                </a:solidFill>
                <a:latin typeface="Century Gothic" charset="0"/>
              </a:rPr>
              <a:t>They multitask on five screens, not one or two. They experience FOMO: the "Fear Of Missing Out." They try to consume it all.</a:t>
            </a:r>
          </a:p>
          <a:p>
            <a:endParaRPr lang="en-US" b="1" i="1" dirty="0" smtClean="0">
              <a:solidFill>
                <a:schemeClr val="tx1"/>
              </a:solidFill>
              <a:latin typeface="Century Gothic" charset="0"/>
            </a:endParaRPr>
          </a:p>
          <a:p>
            <a:r>
              <a:rPr lang="en-US" b="1" i="1" dirty="0" smtClean="0">
                <a:solidFill>
                  <a:schemeClr val="tx1"/>
                </a:solidFill>
                <a:latin typeface="Century Gothic" charset="0"/>
              </a:rPr>
              <a:t>They </a:t>
            </a:r>
            <a:r>
              <a:rPr lang="en-US" b="1" i="1" dirty="0">
                <a:solidFill>
                  <a:schemeClr val="tx1"/>
                </a:solidFill>
                <a:latin typeface="Century Gothic" charset="0"/>
              </a:rPr>
              <a:t>plan to get educated and start working earlier, but will be "school hackers" and not necessarily attend a liberal arts college. </a:t>
            </a:r>
          </a:p>
          <a:p>
            <a:endParaRPr lang="en-US" b="1" dirty="0" smtClean="0">
              <a:solidFill>
                <a:schemeClr val="tx1"/>
              </a:solidFill>
              <a:latin typeface="Century Gothic" charset="0"/>
            </a:endParaRPr>
          </a:p>
          <a:p>
            <a:r>
              <a:rPr lang="en-US" b="1" dirty="0" smtClean="0">
                <a:solidFill>
                  <a:schemeClr val="tx1"/>
                </a:solidFill>
                <a:latin typeface="Century Gothic" charset="0"/>
              </a:rPr>
              <a:t>75</a:t>
            </a:r>
            <a:r>
              <a:rPr lang="en-US" b="1" dirty="0">
                <a:solidFill>
                  <a:schemeClr val="tx1"/>
                </a:solidFill>
                <a:latin typeface="Century Gothic" charset="0"/>
              </a:rPr>
              <a:t>% wish their current hobby could become their full-time job. </a:t>
            </a:r>
            <a:endParaRPr lang="en-US" b="1" dirty="0">
              <a:solidFill>
                <a:schemeClr val="tx1"/>
              </a:solidFill>
            </a:endParaRPr>
          </a:p>
          <a:p>
            <a:endParaRPr lang="en-US" dirty="0"/>
          </a:p>
        </p:txBody>
      </p:sp>
    </p:spTree>
    <p:extLst>
      <p:ext uri="{BB962C8B-B14F-4D97-AF65-F5344CB8AC3E}">
        <p14:creationId xmlns:p14="http://schemas.microsoft.com/office/powerpoint/2010/main" val="142648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54954" y="679454"/>
            <a:ext cx="8761413" cy="706964"/>
          </a:xfrm>
        </p:spPr>
        <p:txBody>
          <a:bodyPr/>
          <a:lstStyle/>
          <a:p>
            <a:r>
              <a:rPr lang="en-US" dirty="0" smtClean="0"/>
              <a:t>The Problems with Generational Study</a:t>
            </a:r>
            <a:endParaRPr lang="en-US" dirty="0"/>
          </a:p>
        </p:txBody>
      </p:sp>
      <p:sp>
        <p:nvSpPr>
          <p:cNvPr id="7" name="Content Placeholder 6"/>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0" y="1386418"/>
            <a:ext cx="12192000" cy="24652605"/>
          </a:xfrm>
          <a:prstGeom prst="rect">
            <a:avLst/>
          </a:prstGeom>
        </p:spPr>
      </p:pic>
    </p:spTree>
    <p:extLst>
      <p:ext uri="{BB962C8B-B14F-4D97-AF65-F5344CB8AC3E}">
        <p14:creationId xmlns:p14="http://schemas.microsoft.com/office/powerpoint/2010/main" val="3402734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latin typeface="Century Gothic" charset="0"/>
              </a:rPr>
              <a:t>Generational Research</a:t>
            </a:r>
          </a:p>
          <a:p>
            <a:r>
              <a:rPr lang="en-US" dirty="0">
                <a:latin typeface="Century Gothic" charset="0"/>
              </a:rPr>
              <a:t>Who are these students?</a:t>
            </a:r>
          </a:p>
          <a:p>
            <a:r>
              <a:rPr lang="en-US" dirty="0">
                <a:latin typeface="Century Gothic" charset="0"/>
              </a:rPr>
              <a:t>Problems with Generational research</a:t>
            </a:r>
          </a:p>
          <a:p>
            <a:r>
              <a:rPr lang="en-US" dirty="0"/>
              <a:t>Transitional Phases for </a:t>
            </a:r>
            <a:r>
              <a:rPr lang="en-US" dirty="0" smtClean="0"/>
              <a:t>First-Year Students</a:t>
            </a:r>
          </a:p>
          <a:p>
            <a:pPr marL="0" indent="0">
              <a:buNone/>
            </a:pPr>
            <a:endParaRPr lang="en-US" dirty="0"/>
          </a:p>
        </p:txBody>
      </p:sp>
    </p:spTree>
    <p:extLst>
      <p:ext uri="{BB962C8B-B14F-4D97-AF65-F5344CB8AC3E}">
        <p14:creationId xmlns:p14="http://schemas.microsoft.com/office/powerpoint/2010/main" val="16439412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Transitional Phases of First-Year Students</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07342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8" name="Text Placeholder 7"/>
          <p:cNvSpPr>
            <a:spLocks noGrp="1"/>
          </p:cNvSpPr>
          <p:nvPr>
            <p:ph type="body" sz="half" idx="15"/>
          </p:nvPr>
        </p:nvSpPr>
        <p:spPr/>
        <p:txBody>
          <a:bodyPr/>
          <a:lstStyle/>
          <a:p>
            <a:pPr marL="285750" indent="-285750">
              <a:buFont typeface="Wingdings" panose="05000000000000000000" pitchFamily="2" charset="2"/>
              <a:buChar char="Ø"/>
            </a:pPr>
            <a:r>
              <a:rPr lang="en-US" dirty="0" smtClean="0"/>
              <a:t>The Honeymoon</a:t>
            </a:r>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r>
              <a:rPr lang="en-US" dirty="0" smtClean="0"/>
              <a:t>The End of the Honeymoon</a:t>
            </a:r>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r>
              <a:rPr lang="en-US" dirty="0" smtClean="0"/>
              <a:t>Separation Anxiety</a:t>
            </a:r>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r>
              <a:rPr lang="en-US" dirty="0" smtClean="0"/>
              <a:t>First Visit Home</a:t>
            </a:r>
            <a:endParaRPr lang="en-US" dirty="0"/>
          </a:p>
        </p:txBody>
      </p:sp>
      <p:sp>
        <p:nvSpPr>
          <p:cNvPr id="6" name="Text Placeholder 5"/>
          <p:cNvSpPr>
            <a:spLocks noGrp="1"/>
          </p:cNvSpPr>
          <p:nvPr>
            <p:ph type="body" sz="quarter" idx="3"/>
          </p:nvPr>
        </p:nvSpPr>
        <p:spPr/>
        <p:txBody>
          <a:bodyPr/>
          <a:lstStyle/>
          <a:p>
            <a:r>
              <a:rPr lang="en-US" dirty="0" smtClean="0"/>
              <a:t>End of First Semester</a:t>
            </a:r>
            <a:endParaRPr lang="en-US" dirty="0"/>
          </a:p>
        </p:txBody>
      </p:sp>
      <p:sp>
        <p:nvSpPr>
          <p:cNvPr id="9" name="Text Placeholder 8"/>
          <p:cNvSpPr>
            <a:spLocks noGrp="1"/>
          </p:cNvSpPr>
          <p:nvPr>
            <p:ph type="body" sz="half" idx="16"/>
          </p:nvPr>
        </p:nvSpPr>
        <p:spPr/>
        <p:txBody>
          <a:bodyPr/>
          <a:lstStyle/>
          <a:p>
            <a:pPr marL="285750" indent="-285750">
              <a:buFont typeface="Wingdings" panose="05000000000000000000" pitchFamily="2" charset="2"/>
              <a:buChar char="Ø"/>
            </a:pPr>
            <a:r>
              <a:rPr lang="en-US" dirty="0" smtClean="0"/>
              <a:t>Thoughts of Transfer</a:t>
            </a:r>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r>
              <a:rPr lang="en-US" dirty="0" smtClean="0"/>
              <a:t>Learning to Cope</a:t>
            </a:r>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r>
              <a:rPr lang="en-US" dirty="0" smtClean="0"/>
              <a:t>Fear of Failure</a:t>
            </a:r>
            <a:endParaRPr lang="en-US" dirty="0"/>
          </a:p>
        </p:txBody>
      </p:sp>
      <p:sp>
        <p:nvSpPr>
          <p:cNvPr id="7" name="Text Placeholder 6"/>
          <p:cNvSpPr>
            <a:spLocks noGrp="1"/>
          </p:cNvSpPr>
          <p:nvPr>
            <p:ph type="body" sz="quarter" idx="13"/>
          </p:nvPr>
        </p:nvSpPr>
        <p:spPr/>
        <p:txBody>
          <a:bodyPr/>
          <a:lstStyle/>
          <a:p>
            <a:r>
              <a:rPr lang="en-US" dirty="0" smtClean="0"/>
              <a:t>Beginning of 2</a:t>
            </a:r>
            <a:r>
              <a:rPr lang="en-US" baseline="30000" dirty="0" smtClean="0"/>
              <a:t>nd</a:t>
            </a:r>
            <a:r>
              <a:rPr lang="en-US" dirty="0" smtClean="0"/>
              <a:t> Semester</a:t>
            </a:r>
            <a:endParaRPr lang="en-US" dirty="0"/>
          </a:p>
        </p:txBody>
      </p:sp>
      <p:sp>
        <p:nvSpPr>
          <p:cNvPr id="10" name="Text Placeholder 9"/>
          <p:cNvSpPr>
            <a:spLocks noGrp="1"/>
          </p:cNvSpPr>
          <p:nvPr>
            <p:ph type="body" sz="half" idx="17"/>
          </p:nvPr>
        </p:nvSpPr>
        <p:spPr/>
        <p:txBody>
          <a:bodyPr/>
          <a:lstStyle/>
          <a:p>
            <a:pPr marL="285750" indent="-285750">
              <a:buFont typeface="Wingdings" panose="05000000000000000000" pitchFamily="2" charset="2"/>
              <a:buChar char="Ø"/>
            </a:pPr>
            <a:r>
              <a:rPr lang="en-US" dirty="0" smtClean="0"/>
              <a:t>Integrated into campus and schedule</a:t>
            </a:r>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r>
              <a:rPr lang="en-US" dirty="0" smtClean="0"/>
              <a:t>Confidence has grown</a:t>
            </a:r>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r>
              <a:rPr lang="en-US" dirty="0" smtClean="0"/>
              <a:t>More aware of opportunities</a:t>
            </a:r>
            <a:endParaRPr lang="en-US" dirty="0"/>
          </a:p>
        </p:txBody>
      </p:sp>
      <p:sp>
        <p:nvSpPr>
          <p:cNvPr id="11" name="Text Placeholder 5"/>
          <p:cNvSpPr>
            <a:spLocks noGrp="1"/>
          </p:cNvSpPr>
          <p:nvPr>
            <p:ph type="body" sz="quarter" idx="3"/>
          </p:nvPr>
        </p:nvSpPr>
        <p:spPr>
          <a:xfrm>
            <a:off x="1154953" y="2603500"/>
            <a:ext cx="3147009" cy="576262"/>
          </a:xfrm>
        </p:spPr>
        <p:txBody>
          <a:bodyPr/>
          <a:lstStyle/>
          <a:p>
            <a:r>
              <a:rPr lang="en-US" dirty="0" smtClean="0"/>
              <a:t>Early in the Semester</a:t>
            </a:r>
            <a:endParaRPr lang="en-US" dirty="0"/>
          </a:p>
        </p:txBody>
      </p:sp>
    </p:spTree>
    <p:extLst>
      <p:ext uri="{BB962C8B-B14F-4D97-AF65-F5344CB8AC3E}">
        <p14:creationId xmlns:p14="http://schemas.microsoft.com/office/powerpoint/2010/main" val="405786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W-Curve of Student </a:t>
            </a:r>
            <a:r>
              <a:rPr lang="en-US" dirty="0" smtClean="0"/>
              <a:t>Transition </a:t>
            </a:r>
            <a:br>
              <a:rPr lang="en-US" dirty="0" smtClean="0"/>
            </a:br>
            <a:r>
              <a:rPr lang="en-US" sz="1200" dirty="0" smtClean="0"/>
              <a:t>(Zeller and Mosier, 1993)</a:t>
            </a:r>
            <a:endParaRPr lang="en-US" sz="1200" dirty="0"/>
          </a:p>
        </p:txBody>
      </p:sp>
      <p:pic>
        <p:nvPicPr>
          <p:cNvPr id="4" name="Picture 3"/>
          <p:cNvPicPr>
            <a:picLocks noChangeAspect="1"/>
          </p:cNvPicPr>
          <p:nvPr/>
        </p:nvPicPr>
        <p:blipFill>
          <a:blip r:embed="rId3"/>
          <a:stretch>
            <a:fillRect/>
          </a:stretch>
        </p:blipFill>
        <p:spPr>
          <a:xfrm>
            <a:off x="772159" y="2476500"/>
            <a:ext cx="10650491" cy="3985260"/>
          </a:xfrm>
          <a:prstGeom prst="rect">
            <a:avLst/>
          </a:prstGeom>
        </p:spPr>
      </p:pic>
    </p:spTree>
    <p:extLst>
      <p:ext uri="{BB962C8B-B14F-4D97-AF65-F5344CB8AC3E}">
        <p14:creationId xmlns:p14="http://schemas.microsoft.com/office/powerpoint/2010/main" val="17446671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latin typeface="Century Gothic" charset="0"/>
              </a:rPr>
              <a:t>Generational Research</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86946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Generational Definitions</a:t>
            </a:r>
            <a:endParaRPr lang="en-US" dirty="0"/>
          </a:p>
        </p:txBody>
      </p:sp>
      <p:sp>
        <p:nvSpPr>
          <p:cNvPr id="3" name="Content Placeholder 2"/>
          <p:cNvSpPr>
            <a:spLocks noGrp="1"/>
          </p:cNvSpPr>
          <p:nvPr>
            <p:ph sz="half" idx="1"/>
          </p:nvPr>
        </p:nvSpPr>
        <p:spPr>
          <a:xfrm>
            <a:off x="6626444" y="2603500"/>
            <a:ext cx="4825158" cy="3416301"/>
          </a:xfrm>
        </p:spPr>
        <p:txBody>
          <a:bodyPr>
            <a:normAutofit fontScale="70000" lnSpcReduction="20000"/>
          </a:bodyPr>
          <a:lstStyle/>
          <a:p>
            <a:r>
              <a:rPr lang="en-US" sz="2300" b="1" dirty="0" smtClean="0"/>
              <a:t>Post 70’s- Conservatism</a:t>
            </a:r>
            <a:endParaRPr lang="en-US" sz="2300" b="1" dirty="0"/>
          </a:p>
          <a:p>
            <a:endParaRPr lang="en-US" sz="2300" b="1" dirty="0" smtClean="0"/>
          </a:p>
          <a:p>
            <a:endParaRPr lang="en-US" sz="2300" b="1" dirty="0" smtClean="0"/>
          </a:p>
          <a:p>
            <a:r>
              <a:rPr lang="en-US" sz="2300" b="1" dirty="0" smtClean="0"/>
              <a:t>Post 80’s- Privilege</a:t>
            </a:r>
            <a:endParaRPr lang="en-US" sz="2300" dirty="0"/>
          </a:p>
          <a:p>
            <a:endParaRPr lang="en-US" sz="2300" b="1" dirty="0" smtClean="0"/>
          </a:p>
          <a:p>
            <a:endParaRPr lang="en-US" sz="2300" b="1" dirty="0" smtClean="0"/>
          </a:p>
          <a:p>
            <a:r>
              <a:rPr lang="en-US" sz="2300" b="1" dirty="0" smtClean="0"/>
              <a:t>Post 90’s- Prosperity</a:t>
            </a:r>
            <a:endParaRPr lang="en-US" sz="2300" dirty="0"/>
          </a:p>
          <a:p>
            <a:endParaRPr lang="en-US" sz="2400" b="1" dirty="0"/>
          </a:p>
        </p:txBody>
      </p:sp>
      <p:sp>
        <p:nvSpPr>
          <p:cNvPr id="4" name="Content Placeholder 3"/>
          <p:cNvSpPr>
            <a:spLocks noGrp="1"/>
          </p:cNvSpPr>
          <p:nvPr>
            <p:ph sz="half" idx="2"/>
          </p:nvPr>
        </p:nvSpPr>
        <p:spPr>
          <a:xfrm>
            <a:off x="710501" y="2603500"/>
            <a:ext cx="4825159" cy="3416300"/>
          </a:xfrm>
        </p:spPr>
        <p:txBody>
          <a:bodyPr>
            <a:normAutofit fontScale="70000" lnSpcReduction="20000"/>
          </a:bodyPr>
          <a:lstStyle/>
          <a:p>
            <a:r>
              <a:rPr lang="en-US" dirty="0" smtClean="0"/>
              <a:t>This generation grew up during the early years of the era, and lived through the difficulties of the major cultural event of their time. They tend to be much more conservative, and hold traditional values.</a:t>
            </a:r>
          </a:p>
          <a:p>
            <a:r>
              <a:rPr lang="en-US" dirty="0" smtClean="0"/>
              <a:t>The only society they have ever known has transformed itself upside down from a society where the elderly are respected, to a “Little Emperors” society where the child is spoiled and given every privilege by their parents and grandparents.</a:t>
            </a:r>
          </a:p>
          <a:p>
            <a:r>
              <a:rPr lang="en-US" dirty="0" smtClean="0"/>
              <a:t>Grew </a:t>
            </a:r>
            <a:r>
              <a:rPr lang="en-US" dirty="0"/>
              <a:t>up only knowing a very prosperous </a:t>
            </a:r>
            <a:r>
              <a:rPr lang="en-US" dirty="0" smtClean="0"/>
              <a:t>nation. This generation has also </a:t>
            </a:r>
            <a:r>
              <a:rPr lang="en-US" dirty="0"/>
              <a:t>grown up being doted on by their parents and </a:t>
            </a:r>
            <a:r>
              <a:rPr lang="en-US" dirty="0" smtClean="0"/>
              <a:t>grandparents.</a:t>
            </a:r>
            <a:endParaRPr lang="en-US" dirty="0"/>
          </a:p>
          <a:p>
            <a:r>
              <a:rPr lang="en-US" dirty="0" smtClean="0"/>
              <a:t>Not </a:t>
            </a:r>
            <a:r>
              <a:rPr lang="en-US" dirty="0"/>
              <a:t>only that, the teachers and parents </a:t>
            </a:r>
            <a:r>
              <a:rPr lang="en-US" dirty="0" smtClean="0"/>
              <a:t>of this  generation are </a:t>
            </a:r>
            <a:r>
              <a:rPr lang="en-US" dirty="0"/>
              <a:t>increasingly those of the </a:t>
            </a:r>
            <a:r>
              <a:rPr lang="en-US" dirty="0" smtClean="0"/>
              <a:t>previous generation. </a:t>
            </a:r>
            <a:r>
              <a:rPr lang="en-US" dirty="0"/>
              <a:t>Thus those who are influencing the current </a:t>
            </a:r>
            <a:r>
              <a:rPr lang="en-US" dirty="0" smtClean="0"/>
              <a:t>generation </a:t>
            </a:r>
            <a:r>
              <a:rPr lang="en-US" dirty="0"/>
              <a:t>have not been as influenced by conservative </a:t>
            </a:r>
            <a:r>
              <a:rPr lang="en-US" dirty="0" smtClean="0"/>
              <a:t>ideas as </a:t>
            </a:r>
            <a:r>
              <a:rPr lang="en-US" dirty="0"/>
              <a:t>in the past.</a:t>
            </a:r>
            <a:endParaRPr lang="en-US" dirty="0">
              <a:effectLst/>
            </a:endParaRPr>
          </a:p>
        </p:txBody>
      </p:sp>
    </p:spTree>
    <p:extLst>
      <p:ext uri="{BB962C8B-B14F-4D97-AF65-F5344CB8AC3E}">
        <p14:creationId xmlns:p14="http://schemas.microsoft.com/office/powerpoint/2010/main" val="38730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Generations are Cultural and Fluid</a:t>
            </a:r>
            <a:endParaRPr lang="en-US" dirty="0"/>
          </a:p>
        </p:txBody>
      </p:sp>
      <p:sp>
        <p:nvSpPr>
          <p:cNvPr id="3" name="Content Placeholder 2"/>
          <p:cNvSpPr>
            <a:spLocks noGrp="1"/>
          </p:cNvSpPr>
          <p:nvPr>
            <p:ph sz="half" idx="1"/>
          </p:nvPr>
        </p:nvSpPr>
        <p:spPr/>
        <p:txBody>
          <a:bodyPr/>
          <a:lstStyle/>
          <a:p>
            <a:r>
              <a:rPr lang="en-US" dirty="0" smtClean="0"/>
              <a:t>Japan</a:t>
            </a:r>
          </a:p>
          <a:p>
            <a:pPr lvl="1"/>
            <a:r>
              <a:rPr lang="en-US" dirty="0" smtClean="0"/>
              <a:t>The Elders (1949-74)</a:t>
            </a:r>
          </a:p>
          <a:p>
            <a:pPr lvl="1"/>
            <a:r>
              <a:rPr lang="en-US" dirty="0" smtClean="0"/>
              <a:t>The Midcareer Cohort (1975-88)</a:t>
            </a:r>
          </a:p>
          <a:p>
            <a:pPr lvl="1"/>
            <a:r>
              <a:rPr lang="en-US" dirty="0" smtClean="0"/>
              <a:t>The Youngest Cohort (1989-)</a:t>
            </a:r>
          </a:p>
        </p:txBody>
      </p:sp>
      <p:sp>
        <p:nvSpPr>
          <p:cNvPr id="4" name="Content Placeholder 3"/>
          <p:cNvSpPr>
            <a:spLocks noGrp="1"/>
          </p:cNvSpPr>
          <p:nvPr>
            <p:ph sz="half" idx="2"/>
          </p:nvPr>
        </p:nvSpPr>
        <p:spPr/>
        <p:txBody>
          <a:bodyPr/>
          <a:lstStyle/>
          <a:p>
            <a:r>
              <a:rPr lang="en-US" dirty="0" smtClean="0"/>
              <a:t>Japanese Americans</a:t>
            </a:r>
          </a:p>
          <a:p>
            <a:pPr lvl="1"/>
            <a:r>
              <a:rPr lang="en-US" dirty="0" smtClean="0"/>
              <a:t>Issei</a:t>
            </a:r>
          </a:p>
          <a:p>
            <a:pPr lvl="1"/>
            <a:r>
              <a:rPr lang="en-US" dirty="0" smtClean="0"/>
              <a:t>Nisei</a:t>
            </a:r>
          </a:p>
          <a:p>
            <a:pPr lvl="1"/>
            <a:r>
              <a:rPr lang="en-US" dirty="0" smtClean="0"/>
              <a:t>Sansei</a:t>
            </a:r>
          </a:p>
          <a:p>
            <a:pPr lvl="1"/>
            <a:r>
              <a:rPr lang="en-US" dirty="0" smtClean="0"/>
              <a:t>Yonsei</a:t>
            </a:r>
          </a:p>
          <a:p>
            <a:pPr lvl="1"/>
            <a:r>
              <a:rPr lang="en-US" dirty="0" smtClean="0"/>
              <a:t>Gosei</a:t>
            </a:r>
            <a:endParaRPr lang="en-US" dirty="0"/>
          </a:p>
        </p:txBody>
      </p:sp>
    </p:spTree>
    <p:extLst>
      <p:ext uri="{BB962C8B-B14F-4D97-AF65-F5344CB8AC3E}">
        <p14:creationId xmlns:p14="http://schemas.microsoft.com/office/powerpoint/2010/main" val="18567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Who Are These Students?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05116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Millennials</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0" y="0"/>
            <a:ext cx="12192000" cy="6827520"/>
          </a:xfrm>
          <a:prstGeom prst="rect">
            <a:avLst/>
          </a:prstGeom>
        </p:spPr>
      </p:pic>
    </p:spTree>
    <p:extLst>
      <p:ext uri="{BB962C8B-B14F-4D97-AF65-F5344CB8AC3E}">
        <p14:creationId xmlns:p14="http://schemas.microsoft.com/office/powerpoint/2010/main" val="3803888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Millennials</a:t>
            </a:r>
            <a:endParaRPr lang="en-US" dirty="0"/>
          </a:p>
        </p:txBody>
      </p:sp>
      <p:sp>
        <p:nvSpPr>
          <p:cNvPr id="3" name="Content Placeholder 2"/>
          <p:cNvSpPr>
            <a:spLocks noGrp="1"/>
          </p:cNvSpPr>
          <p:nvPr>
            <p:ph idx="1"/>
          </p:nvPr>
        </p:nvSpPr>
        <p:spPr/>
        <p:txBody>
          <a:bodyPr/>
          <a:lstStyle/>
          <a:p>
            <a:r>
              <a:rPr lang="en-US" dirty="0" smtClean="0"/>
              <a:t>Special</a:t>
            </a:r>
          </a:p>
          <a:p>
            <a:r>
              <a:rPr lang="en-US" dirty="0" smtClean="0"/>
              <a:t>Sheltered</a:t>
            </a:r>
          </a:p>
          <a:p>
            <a:r>
              <a:rPr lang="en-US" dirty="0" smtClean="0"/>
              <a:t>Confident</a:t>
            </a:r>
          </a:p>
          <a:p>
            <a:r>
              <a:rPr lang="en-US" dirty="0" smtClean="0"/>
              <a:t>Team-Oriented</a:t>
            </a:r>
          </a:p>
          <a:p>
            <a:r>
              <a:rPr lang="en-US" dirty="0" smtClean="0"/>
              <a:t>Achieving</a:t>
            </a:r>
          </a:p>
          <a:p>
            <a:r>
              <a:rPr lang="en-US" dirty="0" smtClean="0"/>
              <a:t>Pressured</a:t>
            </a:r>
          </a:p>
          <a:p>
            <a:r>
              <a:rPr lang="en-US" dirty="0" smtClean="0"/>
              <a:t>Conventional</a:t>
            </a:r>
          </a:p>
        </p:txBody>
      </p:sp>
    </p:spTree>
    <p:extLst>
      <p:ext uri="{BB962C8B-B14F-4D97-AF65-F5344CB8AC3E}">
        <p14:creationId xmlns:p14="http://schemas.microsoft.com/office/powerpoint/2010/main" val="1756858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 interlude...</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745919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830</TotalTime>
  <Words>788</Words>
  <Application>Microsoft Office PowerPoint</Application>
  <PresentationFormat>Widescreen</PresentationFormat>
  <Paragraphs>133</Paragraphs>
  <Slides>22</Slides>
  <Notes>20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Century Gothic</vt:lpstr>
      <vt:lpstr>Wingdings</vt:lpstr>
      <vt:lpstr>Wingdings 3</vt:lpstr>
      <vt:lpstr>Ion Boardroom</vt:lpstr>
      <vt:lpstr>University Advising Services</vt:lpstr>
      <vt:lpstr>Agenda</vt:lpstr>
      <vt:lpstr>Generational Research</vt:lpstr>
      <vt:lpstr>Generational Definitions</vt:lpstr>
      <vt:lpstr>Generations are Cultural and Fluid</vt:lpstr>
      <vt:lpstr>Who Are These Students?</vt:lpstr>
      <vt:lpstr>Millennials</vt:lpstr>
      <vt:lpstr>Millennials</vt:lpstr>
      <vt:lpstr>An interlude...</vt:lpstr>
      <vt:lpstr>PowerPoint Presentation</vt:lpstr>
      <vt:lpstr>PowerPoint Presentation</vt:lpstr>
      <vt:lpstr>Gen-Z, iGeneration, etc., etc.</vt:lpstr>
      <vt:lpstr>Their world...</vt:lpstr>
      <vt:lpstr>PowerPoint Presentation</vt:lpstr>
      <vt:lpstr>PowerPoint Presentation</vt:lpstr>
      <vt:lpstr>How to Motivate These Students...</vt:lpstr>
      <vt:lpstr>Differences between Millennials and Zs</vt:lpstr>
      <vt:lpstr>Generation Z</vt:lpstr>
      <vt:lpstr>The Problems with Generational Study</vt:lpstr>
      <vt:lpstr>Transitional Phases of First-Year Students</vt:lpstr>
      <vt:lpstr>PowerPoint Presentation</vt:lpstr>
      <vt:lpstr>The W-Curve of Student Transition  (Zeller and Mosier, 1993)</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Little, Connie M.</dc:creator>
  <cp:lastModifiedBy>Crews, Amy E.</cp:lastModifiedBy>
  <cp:revision>27</cp:revision>
  <dcterms:created xsi:type="dcterms:W3CDTF">2013-07-15T20:26:40Z</dcterms:created>
  <dcterms:modified xsi:type="dcterms:W3CDTF">2015-12-10T16:05:26Z</dcterms:modified>
</cp:coreProperties>
</file>